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477" r:id="rId2"/>
    <p:sldId id="754" r:id="rId3"/>
    <p:sldId id="800" r:id="rId4"/>
    <p:sldId id="802" r:id="rId5"/>
    <p:sldId id="805" r:id="rId6"/>
    <p:sldId id="801" r:id="rId7"/>
    <p:sldId id="806" r:id="rId8"/>
    <p:sldId id="803" r:id="rId9"/>
    <p:sldId id="807" r:id="rId10"/>
    <p:sldId id="804" r:id="rId11"/>
    <p:sldId id="808" r:id="rId12"/>
    <p:sldId id="787" r:id="rId13"/>
    <p:sldId id="78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BEBE"/>
    <a:srgbClr val="FFC0CB"/>
    <a:srgbClr val="AB4FF3"/>
    <a:srgbClr val="90ED91"/>
    <a:srgbClr val="5DC762"/>
    <a:srgbClr val="FDE824"/>
    <a:srgbClr val="20908C"/>
    <a:srgbClr val="3B528B"/>
    <a:srgbClr val="450C54"/>
    <a:srgbClr val="01B6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01"/>
    <p:restoredTop sz="82297" autoAdjust="0"/>
  </p:normalViewPr>
  <p:slideViewPr>
    <p:cSldViewPr snapToGrid="0" showGuides="1">
      <p:cViewPr varScale="1">
        <p:scale>
          <a:sx n="137" d="100"/>
          <a:sy n="137" d="100"/>
        </p:scale>
        <p:origin x="158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dirty="0">
              <a:effectLst/>
              <a:latin typeface="AdvPSA183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CA533-ACA1-65C3-71F8-0C9E74276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7A2C96-9D0D-5FBD-C2DB-CF900ADE89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F3A25C-779A-13E9-8420-02EBC6794A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due to non-</a:t>
            </a:r>
            <a:r>
              <a:rPr lang="en-US" dirty="0" err="1"/>
              <a:t>exh</a:t>
            </a:r>
            <a:r>
              <a:rPr lang="en-US" dirty="0"/>
              <a:t> here including TIGIT+KLRG1-CD127+ which they don’t include in theirs…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A15205-413F-8800-440F-564268F1E4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742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60DCEF-22F5-E28A-4CC5-E9AD31E70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8A3FE7-CC19-F44A-4E01-0ACE7B9E5D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39F85B-5D11-929E-B10C-37DF848E83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FFEF3-0A81-9133-60D1-2E49DBB8EE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879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E7A472-7C6D-1D0D-8166-7DEE2D7E4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263287-124F-3C48-EFD6-A54B705ACC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CCBFB9-D3BD-0989-5862-F9B24D1140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83D8B0-5836-C834-58B4-BE6969D927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356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71600" lvl="2" indent="-457200">
              <a:buFont typeface="+mj-lt"/>
              <a:buAutoNum type="alphaLcParenR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38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5C166-0F50-E043-8950-9F266C456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97E09-6D11-D0BA-D2D1-5B08FB997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6C4A5-58A4-D062-54A6-1D67A978E9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1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3E1-ECA8-7789-76B9-A150DB627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089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015071-4B77-7130-7739-154DD54E2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345F1C-0387-1097-3BFF-945AB86F39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4B4B8D-1DF5-499C-8BEB-A05D8AB553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Was able to move unspecified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irAEs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to specific ones, this helped me actually test pneumonitis/rheumatoid and likely contributed to ~different results I now see for skin/thyroid as well!!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1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Still not sure why head/neck no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irAEs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… Holly proposed that this may be a less aggressive cancer…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355F5-1D8D-599D-DCF1-D3A81218D7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287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A05D2-2AAC-69D8-76C1-B05D8E932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C35ACF-89FB-2193-5BAD-618765C4DC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A9BBF5-59E2-D1AD-95C0-8EB16D8D6A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1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2EC4BC-AF16-E1CF-C4E6-EBCAD648E1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2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E4AC3C-F0BE-E16F-ABF5-A1E367664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445A72-C693-727D-2DC4-4A42FED2E1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3AA8F3-0FF8-C5D7-B8CA-584D866D53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Significance (p) here is from testing if a specific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irAE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type differs in that PC#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Features chosen by unadjusted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pval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&lt; 0.2 to get more features and have less NAs ideally for each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irAE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type yes vs. 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1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This isn’t concordant really with Bukhari paper that showed CD4 subsets and CD8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Tcm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results (I don’t know what would correspond to CD4 subsets here AND for their arthritis CD8 TCM that’s not a contributing feature here to rheumatoid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016B1F-37FD-9964-C1A5-C6095173A8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910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788F0-C829-4A34-FE8D-542F2DDCC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694FB2-7A3B-D7BF-FD0F-2E9C8E071C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4A54D7-4B53-6CCA-9ABC-F153DEDB8D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Other feature combinations definitely also discriminate immunotypes though…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A19747-3686-4241-0684-DCA44B47FD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150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B5769-3158-A76C-3822-FF4D1B900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339F45-8C1D-8598-D502-86A7CF1F8C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EA4DDA-00E8-D88C-5D07-70DC487706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0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43 total subjects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 think contributing to not seeing this until now was the unspecified </a:t>
            </a:r>
            <a:r>
              <a:rPr lang="en-US" sz="1200" b="1" i="0" u="none" strike="noStrike" dirty="0" err="1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irAEs</a:t>
            </a: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 that then added to these categories…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E6208-CEE6-E746-B753-5F21510F7F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784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44F57-6FC8-0F83-5664-9A4C3969D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31AA9C-580D-7172-B6E8-241DB4FAEB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502F06-0038-1BA0-0E79-7FB11A301E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0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Has CCR6, PD1, CD56…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200" b="0" i="0" u="none" strike="noStrike" dirty="0">
              <a:solidFill>
                <a:srgbClr val="212121"/>
              </a:solidFill>
              <a:effectLst/>
              <a:latin typeface="Aptos" panose="020B00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i="0" u="none" strike="noStrike" dirty="0">
                <a:solidFill>
                  <a:srgbClr val="212121"/>
                </a:solidFill>
                <a:effectLst/>
                <a:latin typeface="Aptos" panose="020B0004020202020204" pitchFamily="34" charset="0"/>
              </a:rPr>
              <a:t>But doesn’t have data easily accessible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BDDF75-BC9A-8450-4C34-454C26A593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6038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C2CEB-CA81-0BF7-1302-16B379073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CF9DC1-F749-C4E0-EBA4-96B71F274D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181129-D5E4-A3CA-C010-CB3F8C4B9C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67C0F-DADA-AF04-361B-5AE88B5932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27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0" i="0" u="none" strike="noStrike" dirty="0">
                <a:solidFill>
                  <a:srgbClr val="212121"/>
                </a:solidFill>
                <a:effectLst/>
              </a:rPr>
              <a:t>Weekly meeting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11 21 2024</a:t>
            </a:r>
          </a:p>
          <a:p>
            <a:r>
              <a:rPr lang="en-US" dirty="0"/>
              <a:t>Ty Bottorff</a:t>
            </a:r>
          </a:p>
        </p:txBody>
      </p:sp>
    </p:spTree>
    <p:extLst>
      <p:ext uri="{BB962C8B-B14F-4D97-AF65-F5344CB8AC3E}">
        <p14:creationId xmlns:p14="http://schemas.microsoft.com/office/powerpoint/2010/main" val="2740840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2500F-44BC-8400-9013-CACC12FCB1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40FC6D-8494-304F-180B-C6822592B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125268" cy="1825625"/>
          </a:xfrm>
        </p:spPr>
        <p:txBody>
          <a:bodyPr>
            <a:normAutofit/>
          </a:bodyPr>
          <a:lstStyle/>
          <a:p>
            <a:r>
              <a:rPr lang="en-US" dirty="0"/>
              <a:t>Gene sets from Josh’s figure 4B (</a:t>
            </a:r>
            <a:r>
              <a:rPr lang="en-US" dirty="0" err="1"/>
              <a:t>scRNAseq</a:t>
            </a:r>
            <a:r>
              <a:rPr lang="en-US" dirty="0"/>
              <a:t> of TIGIT</a:t>
            </a:r>
            <a:r>
              <a:rPr lang="en-US" baseline="30000" dirty="0"/>
              <a:t>-</a:t>
            </a:r>
            <a:r>
              <a:rPr lang="en-US" dirty="0"/>
              <a:t>CD127</a:t>
            </a:r>
            <a:r>
              <a:rPr lang="en-US" baseline="30000" dirty="0"/>
              <a:t>+</a:t>
            </a:r>
            <a:r>
              <a:rPr lang="en-US" dirty="0"/>
              <a:t> vs. others) don’t show concordance with accessibilities in non-exhausted CD127</a:t>
            </a:r>
            <a:r>
              <a:rPr lang="en-US" baseline="30000" dirty="0"/>
              <a:t>+</a:t>
            </a:r>
            <a:r>
              <a:rPr lang="en-US" dirty="0"/>
              <a:t> in </a:t>
            </a:r>
            <a:r>
              <a:rPr lang="en-US" dirty="0" err="1"/>
              <a:t>AbATE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BABED7-BB7D-6D1F-110F-4D2687C4D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441" y="2013760"/>
            <a:ext cx="4897135" cy="484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87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E5928-83FD-55B8-A246-D6E795BEB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C9CBE88-9A8B-7814-1EED-8780999BC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125268" cy="1825625"/>
          </a:xfrm>
        </p:spPr>
        <p:txBody>
          <a:bodyPr>
            <a:normAutofit/>
          </a:bodyPr>
          <a:lstStyle/>
          <a:p>
            <a:r>
              <a:rPr lang="en-US" dirty="0"/>
              <a:t>Bulk </a:t>
            </a:r>
            <a:r>
              <a:rPr lang="en-US" dirty="0" err="1"/>
              <a:t>RNAseq</a:t>
            </a:r>
            <a:r>
              <a:rPr lang="en-US" dirty="0"/>
              <a:t> of CD8s at baseline and 85 days on IL7R blockade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3EE8F3-439C-99A9-0882-E1FF9BBB3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933" y="3966081"/>
            <a:ext cx="7775279" cy="2713324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CB5FA51-7678-F059-AA8E-CE00A8A67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160726" cy="4093584"/>
          </a:xfrm>
        </p:spPr>
        <p:txBody>
          <a:bodyPr>
            <a:normAutofit/>
          </a:bodyPr>
          <a:lstStyle/>
          <a:p>
            <a:r>
              <a:rPr lang="en-US" dirty="0"/>
              <a:t>They did not see significant differences in PD-1 expression in CD8s after IL7R blockade</a:t>
            </a:r>
          </a:p>
          <a:p>
            <a:r>
              <a:rPr lang="en-US" dirty="0"/>
              <a:t>Could potentially look at TIGIT, KLRG1, B3GAT1…</a:t>
            </a:r>
          </a:p>
          <a:p>
            <a:r>
              <a:rPr lang="en-US" dirty="0"/>
              <a:t>Data not readily available, would need to ask Kevin Harold/others</a:t>
            </a:r>
          </a:p>
        </p:txBody>
      </p:sp>
    </p:spTree>
    <p:extLst>
      <p:ext uri="{BB962C8B-B14F-4D97-AF65-F5344CB8AC3E}">
        <p14:creationId xmlns:p14="http://schemas.microsoft.com/office/powerpoint/2010/main" val="4059499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33E036-3839-DA46-D262-5E5444CCC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F24A4FC-5006-DE1F-6CE4-C7F9DF72A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160726" cy="40935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NCI </a:t>
            </a:r>
            <a:r>
              <a:rPr lang="en-US" dirty="0" err="1"/>
              <a:t>irAE</a:t>
            </a:r>
            <a:r>
              <a:rPr lang="en-US" dirty="0"/>
              <a:t>: some features show frequency differences for specific </a:t>
            </a:r>
            <a:r>
              <a:rPr lang="en-US" dirty="0" err="1"/>
              <a:t>irAE</a:t>
            </a:r>
            <a:r>
              <a:rPr lang="en-US" dirty="0"/>
              <a:t> type comparisons (baseline analyses)</a:t>
            </a:r>
          </a:p>
          <a:p>
            <a:pPr lvl="1"/>
            <a:r>
              <a:rPr lang="en-US" dirty="0"/>
              <a:t>CD38</a:t>
            </a:r>
            <a:r>
              <a:rPr lang="en-US" baseline="30000" dirty="0"/>
              <a:t>hi</a:t>
            </a:r>
            <a:r>
              <a:rPr lang="en-US" dirty="0"/>
              <a:t>CD127</a:t>
            </a:r>
            <a:r>
              <a:rPr lang="en-US" baseline="30000" dirty="0"/>
              <a:t>-</a:t>
            </a:r>
            <a:r>
              <a:rPr lang="en-US" dirty="0"/>
              <a:t> of NN CD8s (thyroid)</a:t>
            </a:r>
          </a:p>
          <a:p>
            <a:pPr lvl="1"/>
            <a:r>
              <a:rPr lang="en-US" b="1" dirty="0"/>
              <a:t>CM of </a:t>
            </a:r>
            <a:r>
              <a:rPr lang="en-US" b="1" dirty="0" err="1"/>
              <a:t>Tconv</a:t>
            </a:r>
            <a:r>
              <a:rPr lang="en-US" b="1" dirty="0"/>
              <a:t> (skin)</a:t>
            </a:r>
          </a:p>
          <a:p>
            <a:pPr lvl="1"/>
            <a:r>
              <a:rPr lang="en-US" b="1" dirty="0"/>
              <a:t>PD1</a:t>
            </a:r>
            <a:r>
              <a:rPr lang="en-US" b="1" baseline="30000" dirty="0"/>
              <a:t>+</a:t>
            </a:r>
            <a:r>
              <a:rPr lang="en-US" b="1" dirty="0"/>
              <a:t> of NKs (pneumonitis)</a:t>
            </a:r>
          </a:p>
          <a:p>
            <a:pPr lvl="1"/>
            <a:r>
              <a:rPr lang="en-US" b="1" dirty="0"/>
              <a:t>Naïve of B cells (rheumatoid)</a:t>
            </a:r>
          </a:p>
          <a:p>
            <a:pPr lvl="1"/>
            <a:r>
              <a:rPr lang="en-US" dirty="0"/>
              <a:t>Combination of a few features’ frequencies can distinguish between (general) yes vs. no </a:t>
            </a:r>
            <a:r>
              <a:rPr lang="en-US" dirty="0" err="1"/>
              <a:t>irAE</a:t>
            </a:r>
            <a:endParaRPr lang="en-US" dirty="0"/>
          </a:p>
          <a:p>
            <a:r>
              <a:rPr lang="en-US" dirty="0" err="1"/>
              <a:t>AbATE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do not see concordance b/w </a:t>
            </a:r>
            <a:r>
              <a:rPr lang="en-US" dirty="0" err="1"/>
              <a:t>RNAseq</a:t>
            </a:r>
            <a:r>
              <a:rPr lang="en-US" dirty="0"/>
              <a:t> gene set of TIGIT</a:t>
            </a:r>
            <a:r>
              <a:rPr lang="en-US" baseline="30000" dirty="0"/>
              <a:t>-</a:t>
            </a:r>
            <a:r>
              <a:rPr lang="en-US" dirty="0"/>
              <a:t>CD127</a:t>
            </a:r>
            <a:r>
              <a:rPr lang="en-US" baseline="30000" dirty="0"/>
              <a:t>+</a:t>
            </a:r>
            <a:r>
              <a:rPr lang="en-US" dirty="0"/>
              <a:t> and ATAC accessibilities of not DP CD127</a:t>
            </a:r>
            <a:r>
              <a:rPr lang="en-US" baseline="30000" dirty="0"/>
              <a:t>+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ED9E63E8-95CE-34C4-A282-6BB21360C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226241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AD7D28-49C2-0B8B-79CB-FA2C8F40B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79455" cy="1825625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0FDFCF-AEFD-6D7B-6B89-12A07B497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19289"/>
            <a:ext cx="10638453" cy="449944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NCI </a:t>
            </a:r>
            <a:r>
              <a:rPr lang="en-US" dirty="0" err="1"/>
              <a:t>irAE</a:t>
            </a:r>
            <a:endParaRPr lang="en-US" dirty="0"/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IMPACD: resolve discrepancies in counts, then proceed to hierarchical gating and comparing counts b/w </a:t>
            </a:r>
            <a:r>
              <a:rPr lang="en-US" dirty="0" err="1"/>
              <a:t>irAE</a:t>
            </a:r>
            <a:r>
              <a:rPr lang="en-US" dirty="0"/>
              <a:t> (general/specific) groups at baseline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test baseline general </a:t>
            </a:r>
            <a:r>
              <a:rPr lang="en-US" dirty="0" err="1"/>
              <a:t>irAE</a:t>
            </a:r>
            <a:r>
              <a:rPr lang="en-US" dirty="0"/>
              <a:t> module in public datasets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AbATE</a:t>
            </a:r>
            <a:r>
              <a:rPr lang="en-US" dirty="0"/>
              <a:t>: think about how to combine manuscripts w/ Josh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identify MT SNVs from </a:t>
            </a:r>
            <a:r>
              <a:rPr lang="en-US" dirty="0" err="1"/>
              <a:t>scRNAseq</a:t>
            </a:r>
            <a:r>
              <a:rPr lang="en-US" dirty="0"/>
              <a:t> in P384 (Josh’s/</a:t>
            </a:r>
            <a:r>
              <a:rPr lang="en-US" dirty="0" err="1"/>
              <a:t>Basilin’s</a:t>
            </a:r>
            <a:r>
              <a:rPr lang="en-US" dirty="0"/>
              <a:t> </a:t>
            </a:r>
            <a:r>
              <a:rPr lang="en-US" dirty="0" err="1"/>
              <a:t>scRNAseq</a:t>
            </a:r>
            <a:r>
              <a:rPr lang="en-US" dirty="0"/>
              <a:t>)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US" dirty="0"/>
              <a:t>use </a:t>
            </a:r>
            <a:r>
              <a:rPr lang="en-US" dirty="0" err="1"/>
              <a:t>CITEseq</a:t>
            </a:r>
            <a:r>
              <a:rPr lang="en-US" dirty="0"/>
              <a:t> markers to identify DP PD-1</a:t>
            </a:r>
            <a:r>
              <a:rPr lang="en-US" baseline="30000" dirty="0"/>
              <a:t>+</a:t>
            </a:r>
            <a:r>
              <a:rPr lang="en-US" dirty="0"/>
              <a:t>/CD57</a:t>
            </a:r>
            <a:r>
              <a:rPr lang="en-US" baseline="30000" dirty="0"/>
              <a:t>+</a:t>
            </a:r>
            <a:r>
              <a:rPr lang="en-US" dirty="0"/>
              <a:t> populations (in addition to TIGIT</a:t>
            </a:r>
            <a:r>
              <a:rPr lang="en-US" baseline="30000" dirty="0"/>
              <a:t>-</a:t>
            </a:r>
            <a:r>
              <a:rPr lang="en-US" dirty="0"/>
              <a:t>CD127</a:t>
            </a:r>
            <a:r>
              <a:rPr lang="en-US" baseline="30000" dirty="0"/>
              <a:t>+</a:t>
            </a:r>
            <a:r>
              <a:rPr lang="en-US" dirty="0"/>
              <a:t> one)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US" dirty="0"/>
              <a:t>compare lineages identified by MT SNVs to those identified by TCR clonotypes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7A3279-489D-583B-3F74-3393171D9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567" y="5282010"/>
            <a:ext cx="4318518" cy="142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26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F271-7169-1115-1EF3-CE3BF477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AD7D28-49C2-0B8B-79CB-FA2C8F40B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79455" cy="1825625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0FDFCF-AEFD-6D7B-6B89-12A07B497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134600" cy="449944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NCI progress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baseline features frequencies delineating specific </a:t>
            </a:r>
            <a:r>
              <a:rPr lang="en-US" dirty="0" err="1"/>
              <a:t>irAEs</a:t>
            </a:r>
            <a:r>
              <a:rPr lang="en-US" dirty="0"/>
              <a:t>!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IMPACD validation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AbATE</a:t>
            </a:r>
            <a:r>
              <a:rPr lang="en-US" dirty="0"/>
              <a:t>: brainstorming combining manuscripts w/ Josh</a:t>
            </a:r>
          </a:p>
        </p:txBody>
      </p:sp>
    </p:spTree>
    <p:extLst>
      <p:ext uri="{BB962C8B-B14F-4D97-AF65-F5344CB8AC3E}">
        <p14:creationId xmlns:p14="http://schemas.microsoft.com/office/powerpoint/2010/main" val="2039894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BD699-B35B-9C90-DAC0-AE695767A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A2749F-245E-FAB1-F2BF-1667E17C1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103" y="0"/>
            <a:ext cx="7583897" cy="6858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9267914-C66F-246B-81EC-8FFEB538C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562600" cy="1825625"/>
          </a:xfrm>
        </p:spPr>
        <p:txBody>
          <a:bodyPr>
            <a:normAutofit/>
          </a:bodyPr>
          <a:lstStyle/>
          <a:p>
            <a:r>
              <a:rPr lang="en-US" dirty="0"/>
              <a:t>Updated NCI </a:t>
            </a:r>
            <a:r>
              <a:rPr lang="en-US" dirty="0" err="1"/>
              <a:t>irAE</a:t>
            </a:r>
            <a:r>
              <a:rPr lang="en-US" dirty="0"/>
              <a:t> cohort summary</a:t>
            </a:r>
          </a:p>
        </p:txBody>
      </p:sp>
    </p:spTree>
    <p:extLst>
      <p:ext uri="{BB962C8B-B14F-4D97-AF65-F5344CB8AC3E}">
        <p14:creationId xmlns:p14="http://schemas.microsoft.com/office/powerpoint/2010/main" val="3095755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71578-DA5F-7368-FCFF-02E69B05E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227680-C8C5-D09E-C8CA-D5FF5A40D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479832" cy="1825625"/>
          </a:xfrm>
        </p:spPr>
        <p:txBody>
          <a:bodyPr>
            <a:normAutofit/>
          </a:bodyPr>
          <a:lstStyle/>
          <a:p>
            <a:r>
              <a:rPr lang="en-US" dirty="0"/>
              <a:t>Baseline immunotypes do not greatly differ by primary cancer type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1BAA61-2814-BAA4-360A-6CDA4C063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4963" y="1459063"/>
            <a:ext cx="4822105" cy="539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002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56189-83D6-E444-371B-7A9B025E3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C308CCF-9714-0455-8353-7A9F504AC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479832" cy="1825625"/>
          </a:xfrm>
        </p:spPr>
        <p:txBody>
          <a:bodyPr>
            <a:normAutofit/>
          </a:bodyPr>
          <a:lstStyle/>
          <a:p>
            <a:r>
              <a:rPr lang="en-US" dirty="0"/>
              <a:t>Some features are more </a:t>
            </a:r>
            <a:r>
              <a:rPr lang="en-US" dirty="0" err="1"/>
              <a:t>irAE</a:t>
            </a:r>
            <a:r>
              <a:rPr lang="en-US" dirty="0"/>
              <a:t>-type specific (baseline immunotypes)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CF0179-F08A-C8E9-F97B-06CB0F0CD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1" y="1872731"/>
            <a:ext cx="6242179" cy="498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647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2681AD-6B64-A939-D53E-EFC040532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66EAAB0-417C-7ABF-FD91-D992CAB38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125268" cy="1825625"/>
          </a:xfrm>
        </p:spPr>
        <p:txBody>
          <a:bodyPr>
            <a:normAutofit/>
          </a:bodyPr>
          <a:lstStyle/>
          <a:p>
            <a:r>
              <a:rPr lang="en-US" dirty="0"/>
              <a:t>For general </a:t>
            </a:r>
            <a:r>
              <a:rPr lang="en-US" dirty="0" err="1"/>
              <a:t>irAEs</a:t>
            </a:r>
            <a:r>
              <a:rPr lang="en-US" dirty="0"/>
              <a:t>, whittled down to 4 features (other combinations of </a:t>
            </a:r>
            <a:r>
              <a:rPr lang="en-US" u="sng" dirty="0"/>
              <a:t>&gt;</a:t>
            </a:r>
            <a:r>
              <a:rPr lang="en-US" dirty="0"/>
              <a:t> 4 also work)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0FA94C-A1DA-367D-057D-5151CE6B0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990165"/>
            <a:ext cx="4293002" cy="48678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34A6A7-D063-54F2-1D00-79EF390F8C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2669" y="2190953"/>
            <a:ext cx="4887579" cy="3164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A63CEA-1B14-6E16-147B-9CD2B6D432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0248" y="3124608"/>
            <a:ext cx="2634215" cy="1278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47437B-F534-203C-B77B-5711C5DA8E79}"/>
              </a:ext>
            </a:extLst>
          </p:cNvPr>
          <p:cNvSpPr txBox="1"/>
          <p:nvPr/>
        </p:nvSpPr>
        <p:spPr>
          <a:xfrm>
            <a:off x="6242179" y="5449077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0.001</a:t>
            </a:r>
          </a:p>
        </p:txBody>
      </p:sp>
    </p:spTree>
    <p:extLst>
      <p:ext uri="{BB962C8B-B14F-4D97-AF65-F5344CB8AC3E}">
        <p14:creationId xmlns:p14="http://schemas.microsoft.com/office/powerpoint/2010/main" val="2049124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FB7F7-0B6D-F939-8E19-E2CF1924F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CCCD9B-E520-4348-1B0D-4FAC904C5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125268" cy="1825625"/>
          </a:xfrm>
        </p:spPr>
        <p:txBody>
          <a:bodyPr>
            <a:normAutofit/>
          </a:bodyPr>
          <a:lstStyle/>
          <a:p>
            <a:r>
              <a:rPr lang="en-US" dirty="0"/>
              <a:t>For some specific </a:t>
            </a:r>
            <a:r>
              <a:rPr lang="en-US" dirty="0" err="1"/>
              <a:t>irAEs</a:t>
            </a:r>
            <a:r>
              <a:rPr lang="en-US" dirty="0"/>
              <a:t>, a few features’ </a:t>
            </a:r>
            <a:r>
              <a:rPr lang="en-US" dirty="0" err="1"/>
              <a:t>freqs</a:t>
            </a:r>
            <a:r>
              <a:rPr lang="en-US" dirty="0"/>
              <a:t> appear distinct between groups at baseline!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3D1331-B33F-3ABC-437A-2AC5596F0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358" y="2014930"/>
            <a:ext cx="3985347" cy="23969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697712-5ED6-7421-2693-8CDBF17F8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8277" y="2014932"/>
            <a:ext cx="4010269" cy="23969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4057ED-C3BC-FE4F-4A3C-26BEC8E13C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1" y="4461058"/>
            <a:ext cx="4021793" cy="23969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425F9B1-2883-3110-E2D3-D9DFB0C95C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8277" y="4581212"/>
            <a:ext cx="3744290" cy="22767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345ACD0-0F1B-5452-D2D0-AF3E8AD914BC}"/>
              </a:ext>
            </a:extLst>
          </p:cNvPr>
          <p:cNvSpPr txBox="1"/>
          <p:nvPr/>
        </p:nvSpPr>
        <p:spPr>
          <a:xfrm>
            <a:off x="1331936" y="1721421"/>
            <a:ext cx="2699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Thyroid (n = 7): </a:t>
            </a:r>
            <a:r>
              <a:rPr lang="en-US" dirty="0" err="1"/>
              <a:t>padj</a:t>
            </a:r>
            <a:r>
              <a:rPr lang="en-US" dirty="0"/>
              <a:t> = 0.07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EADBD3-5CD2-5E5A-2210-50738FCEB952}"/>
              </a:ext>
            </a:extLst>
          </p:cNvPr>
          <p:cNvSpPr txBox="1"/>
          <p:nvPr/>
        </p:nvSpPr>
        <p:spPr>
          <a:xfrm>
            <a:off x="5873800" y="1721421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Skin (n = 9): </a:t>
            </a:r>
            <a:r>
              <a:rPr lang="en-US" dirty="0" err="1"/>
              <a:t>padj</a:t>
            </a:r>
            <a:r>
              <a:rPr lang="en-US" dirty="0"/>
              <a:t> = 0.04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E69C6C-1935-DF33-3026-C5AE705F7CA7}"/>
              </a:ext>
            </a:extLst>
          </p:cNvPr>
          <p:cNvSpPr txBox="1"/>
          <p:nvPr/>
        </p:nvSpPr>
        <p:spPr>
          <a:xfrm>
            <a:off x="1096257" y="4221090"/>
            <a:ext cx="3288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Pneumonitis (n = 3): </a:t>
            </a:r>
            <a:r>
              <a:rPr lang="en-US" dirty="0" err="1"/>
              <a:t>padj</a:t>
            </a:r>
            <a:r>
              <a:rPr lang="en-US" dirty="0"/>
              <a:t> = 0.001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2B4C89-F75A-CC0E-B9DC-761B1645E87C}"/>
              </a:ext>
            </a:extLst>
          </p:cNvPr>
          <p:cNvSpPr txBox="1"/>
          <p:nvPr/>
        </p:nvSpPr>
        <p:spPr>
          <a:xfrm>
            <a:off x="5492060" y="4221090"/>
            <a:ext cx="3141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Rheumatoid (n = 3): </a:t>
            </a:r>
            <a:r>
              <a:rPr lang="en-US" dirty="0" err="1"/>
              <a:t>padj</a:t>
            </a:r>
            <a:r>
              <a:rPr lang="en-US" dirty="0"/>
              <a:t> = 0.03</a:t>
            </a:r>
          </a:p>
        </p:txBody>
      </p:sp>
    </p:spTree>
    <p:extLst>
      <p:ext uri="{BB962C8B-B14F-4D97-AF65-F5344CB8AC3E}">
        <p14:creationId xmlns:p14="http://schemas.microsoft.com/office/powerpoint/2010/main" val="1426762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9EC4C-3F22-8AC4-85B2-5D3DEE724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0A373D2-24C2-8B3B-873B-0F623ED3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125268" cy="1825625"/>
          </a:xfrm>
        </p:spPr>
        <p:txBody>
          <a:bodyPr>
            <a:normAutofit/>
          </a:bodyPr>
          <a:lstStyle/>
          <a:p>
            <a:r>
              <a:rPr lang="en-US" dirty="0"/>
              <a:t>1 potential dataset with necessary features to test 4 feature module (for general </a:t>
            </a:r>
            <a:r>
              <a:rPr lang="en-US" dirty="0" err="1"/>
              <a:t>irAEs</a:t>
            </a:r>
            <a:r>
              <a:rPr lang="en-US" dirty="0"/>
              <a:t>) in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A9680D-47AC-0BA3-E679-E2B18A04B4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600" y="2646544"/>
            <a:ext cx="8939622" cy="279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418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A5483-0458-39A6-BF88-B15A5F5C4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49C6A5-D098-8015-60CF-5F441AB0B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33595" cy="2909920"/>
          </a:xfrm>
        </p:spPr>
        <p:txBody>
          <a:bodyPr>
            <a:normAutofit/>
          </a:bodyPr>
          <a:lstStyle/>
          <a:p>
            <a:r>
              <a:rPr lang="en-US" dirty="0"/>
              <a:t>IMPACD: some discrepancies between Alice W.’s cell counts &amp; my cell counts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389003-0787-7A49-5098-1B398AD2F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4698" y="0"/>
            <a:ext cx="68373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43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69818</TotalTime>
  <Words>626</Words>
  <Application>Microsoft Macintosh PowerPoint</Application>
  <PresentationFormat>Widescreen</PresentationFormat>
  <Paragraphs>69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AdvPSA183</vt:lpstr>
      <vt:lpstr>Aptos</vt:lpstr>
      <vt:lpstr>Arial</vt:lpstr>
      <vt:lpstr>Calibri</vt:lpstr>
      <vt:lpstr>Calibri Light</vt:lpstr>
      <vt:lpstr>Cambria</vt:lpstr>
      <vt:lpstr>Office Theme</vt:lpstr>
      <vt:lpstr>Weekly meeting</vt:lpstr>
      <vt:lpstr>Outline</vt:lpstr>
      <vt:lpstr>Updated NCI irAE cohort summary</vt:lpstr>
      <vt:lpstr>Baseline immunotypes do not greatly differ by primary cancer type</vt:lpstr>
      <vt:lpstr>Some features are more irAE-type specific (baseline immunotypes)</vt:lpstr>
      <vt:lpstr>For general irAEs, whittled down to 4 features (other combinations of &gt; 4 also work)</vt:lpstr>
      <vt:lpstr>For some specific irAEs, a few features’ freqs appear distinct between groups at baseline!</vt:lpstr>
      <vt:lpstr>1 potential dataset with necessary features to test 4 feature module (for general irAEs) in</vt:lpstr>
      <vt:lpstr>IMPACD: some discrepancies between Alice W.’s cell counts &amp; my cell counts</vt:lpstr>
      <vt:lpstr>Gene sets from Josh’s figure 4B (scRNAseq of TIGIT-CD127+ vs. others) don’t show concordance with accessibilities in non-exhausted CD127+ in AbATE</vt:lpstr>
      <vt:lpstr>Bulk RNAseq of CD8s at baseline and 85 days on IL7R blockade</vt:lpstr>
      <vt:lpstr>Conclusions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10168</cp:revision>
  <dcterms:created xsi:type="dcterms:W3CDTF">2023-09-15T17:40:02Z</dcterms:created>
  <dcterms:modified xsi:type="dcterms:W3CDTF">2024-11-30T03:35:23Z</dcterms:modified>
</cp:coreProperties>
</file>

<file path=docProps/thumbnail.jpeg>
</file>